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  <p:sldId id="288" r:id="rId4"/>
    <p:sldId id="289" r:id="rId5"/>
    <p:sldId id="281" r:id="rId6"/>
    <p:sldId id="283" r:id="rId7"/>
    <p:sldId id="282" r:id="rId8"/>
    <p:sldId id="284" r:id="rId9"/>
    <p:sldId id="285" r:id="rId10"/>
    <p:sldId id="286" r:id="rId11"/>
    <p:sldId id="287" r:id="rId1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56F"/>
    <a:srgbClr val="BE1522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>
      <p:cViewPr varScale="1">
        <p:scale>
          <a:sx n="88" d="100"/>
          <a:sy n="88" d="100"/>
        </p:scale>
        <p:origin x="19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0"/>
            </a:lvl1pPr>
            <a:lvl2pPr marL="323850" indent="0" algn="ctr">
              <a:buNone/>
              <a:defRPr sz="1415"/>
            </a:lvl2pPr>
            <a:lvl3pPr marL="648335" indent="0" algn="ctr">
              <a:buNone/>
              <a:defRPr sz="1275"/>
            </a:lvl3pPr>
            <a:lvl4pPr marL="972185" indent="0" algn="ctr">
              <a:buNone/>
              <a:defRPr sz="1135"/>
            </a:lvl4pPr>
            <a:lvl5pPr marL="1296035" indent="0" algn="ctr">
              <a:buNone/>
              <a:defRPr sz="1135"/>
            </a:lvl5pPr>
            <a:lvl6pPr marL="1619885" indent="0" algn="ctr">
              <a:buNone/>
              <a:defRPr sz="1135"/>
            </a:lvl6pPr>
            <a:lvl7pPr marL="1944370" indent="0" algn="ctr">
              <a:buNone/>
              <a:defRPr sz="1135"/>
            </a:lvl7pPr>
            <a:lvl8pPr marL="2268220" indent="0" algn="ctr">
              <a:buNone/>
              <a:defRPr sz="1135"/>
            </a:lvl8pPr>
            <a:lvl9pPr marL="2592070" indent="0" algn="ctr">
              <a:buNone/>
              <a:defRPr sz="1135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017E-6E11-4C68-91E2-781B5A9F48E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7C2C-82B5-498D-BA35-67650D086F9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017E-6E11-4C68-91E2-781B5A9F48E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7C2C-82B5-498D-BA35-67650D086F9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017E-6E11-4C68-91E2-781B5A9F48E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7C2C-82B5-498D-BA35-67650D086F9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017E-6E11-4C68-91E2-781B5A9F48E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7C2C-82B5-498D-BA35-67650D086F9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0">
                <a:solidFill>
                  <a:schemeClr val="tx1"/>
                </a:solidFill>
              </a:defRPr>
            </a:lvl1pPr>
            <a:lvl2pPr marL="323850" indent="0">
              <a:buNone/>
              <a:defRPr sz="1415">
                <a:solidFill>
                  <a:schemeClr val="tx1">
                    <a:tint val="75000"/>
                  </a:schemeClr>
                </a:solidFill>
              </a:defRPr>
            </a:lvl2pPr>
            <a:lvl3pPr marL="64833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3pPr>
            <a:lvl4pPr marL="97218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4pPr>
            <a:lvl5pPr marL="129603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5pPr>
            <a:lvl6pPr marL="161988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6pPr>
            <a:lvl7pPr marL="19443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7pPr>
            <a:lvl8pPr marL="22682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8pPr>
            <a:lvl9pPr marL="25920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017E-6E11-4C68-91E2-781B5A9F48E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7C2C-82B5-498D-BA35-67650D086F9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017E-6E11-4C68-91E2-781B5A9F48E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7C2C-82B5-498D-BA35-67650D086F9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850" indent="0">
              <a:buNone/>
              <a:defRPr sz="1415" b="1"/>
            </a:lvl2pPr>
            <a:lvl3pPr marL="648335" indent="0">
              <a:buNone/>
              <a:defRPr sz="1275" b="1"/>
            </a:lvl3pPr>
            <a:lvl4pPr marL="972185" indent="0">
              <a:buNone/>
              <a:defRPr sz="1135" b="1"/>
            </a:lvl4pPr>
            <a:lvl5pPr marL="1296035" indent="0">
              <a:buNone/>
              <a:defRPr sz="1135" b="1"/>
            </a:lvl5pPr>
            <a:lvl6pPr marL="1619885" indent="0">
              <a:buNone/>
              <a:defRPr sz="1135" b="1"/>
            </a:lvl6pPr>
            <a:lvl7pPr marL="1944370" indent="0">
              <a:buNone/>
              <a:defRPr sz="1135" b="1"/>
            </a:lvl7pPr>
            <a:lvl8pPr marL="2268220" indent="0">
              <a:buNone/>
              <a:defRPr sz="1135" b="1"/>
            </a:lvl8pPr>
            <a:lvl9pPr marL="2592070" indent="0">
              <a:buNone/>
              <a:defRPr sz="1135" b="1"/>
            </a:lvl9pPr>
          </a:lstStyle>
          <a:p>
            <a:pPr lvl="0"/>
            <a:r>
              <a:rPr lang="es-ES"/>
              <a:t>Editar el estilo de texto del patrón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850" indent="0">
              <a:buNone/>
              <a:defRPr sz="1415" b="1"/>
            </a:lvl2pPr>
            <a:lvl3pPr marL="648335" indent="0">
              <a:buNone/>
              <a:defRPr sz="1275" b="1"/>
            </a:lvl3pPr>
            <a:lvl4pPr marL="972185" indent="0">
              <a:buNone/>
              <a:defRPr sz="1135" b="1"/>
            </a:lvl4pPr>
            <a:lvl5pPr marL="1296035" indent="0">
              <a:buNone/>
              <a:defRPr sz="1135" b="1"/>
            </a:lvl5pPr>
            <a:lvl6pPr marL="1619885" indent="0">
              <a:buNone/>
              <a:defRPr sz="1135" b="1"/>
            </a:lvl6pPr>
            <a:lvl7pPr marL="1944370" indent="0">
              <a:buNone/>
              <a:defRPr sz="1135" b="1"/>
            </a:lvl7pPr>
            <a:lvl8pPr marL="2268220" indent="0">
              <a:buNone/>
              <a:defRPr sz="1135" b="1"/>
            </a:lvl8pPr>
            <a:lvl9pPr marL="2592070" indent="0">
              <a:buNone/>
              <a:defRPr sz="1135" b="1"/>
            </a:lvl9pPr>
          </a:lstStyle>
          <a:p>
            <a:pPr lvl="0"/>
            <a:r>
              <a:rPr lang="es-ES"/>
              <a:t>Editar el estilo de texto del patrón</a:t>
            </a:r>
            <a:endParaRPr lang="es-E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017E-6E11-4C68-91E2-781B5A9F48E1}" type="datetimeFigureOut">
              <a:rPr lang="es-ES" smtClean="0"/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7C2C-82B5-498D-BA35-67650D086F9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017E-6E11-4C68-91E2-781B5A9F48E1}" type="datetimeFigureOut">
              <a:rPr lang="es-ES" smtClean="0"/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7C2C-82B5-498D-BA35-67650D086F9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017E-6E11-4C68-91E2-781B5A9F48E1}" type="datetimeFigureOut">
              <a:rPr lang="es-ES" smtClean="0"/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7C2C-82B5-498D-BA35-67650D086F9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7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70"/>
            </a:lvl1pPr>
            <a:lvl2pPr>
              <a:defRPr sz="1985"/>
            </a:lvl2pPr>
            <a:lvl3pPr>
              <a:defRPr sz="1700"/>
            </a:lvl3pPr>
            <a:lvl4pPr>
              <a:defRPr sz="1415"/>
            </a:lvl4pPr>
            <a:lvl5pPr>
              <a:defRPr sz="1415"/>
            </a:lvl5pPr>
            <a:lvl6pPr>
              <a:defRPr sz="1415"/>
            </a:lvl6pPr>
            <a:lvl7pPr>
              <a:defRPr sz="1415"/>
            </a:lvl7pPr>
            <a:lvl8pPr>
              <a:defRPr sz="1415"/>
            </a:lvl8pPr>
            <a:lvl9pPr>
              <a:defRPr sz="1415"/>
            </a:lvl9pPr>
          </a:lstStyle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5"/>
            </a:lvl1pPr>
            <a:lvl2pPr marL="323850" indent="0">
              <a:buNone/>
              <a:defRPr sz="990"/>
            </a:lvl2pPr>
            <a:lvl3pPr marL="648335" indent="0">
              <a:buNone/>
              <a:defRPr sz="850"/>
            </a:lvl3pPr>
            <a:lvl4pPr marL="972185" indent="0">
              <a:buNone/>
              <a:defRPr sz="710"/>
            </a:lvl4pPr>
            <a:lvl5pPr marL="1296035" indent="0">
              <a:buNone/>
              <a:defRPr sz="710"/>
            </a:lvl5pPr>
            <a:lvl6pPr marL="1619885" indent="0">
              <a:buNone/>
              <a:defRPr sz="710"/>
            </a:lvl6pPr>
            <a:lvl7pPr marL="1944370" indent="0">
              <a:buNone/>
              <a:defRPr sz="710"/>
            </a:lvl7pPr>
            <a:lvl8pPr marL="2268220" indent="0">
              <a:buNone/>
              <a:defRPr sz="710"/>
            </a:lvl8pPr>
            <a:lvl9pPr marL="2592070" indent="0">
              <a:buNone/>
              <a:defRPr sz="710"/>
            </a:lvl9pPr>
          </a:lstStyle>
          <a:p>
            <a:pPr lvl="0"/>
            <a:r>
              <a:rPr lang="es-ES"/>
              <a:t>Editar el estilo de texto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017E-6E11-4C68-91E2-781B5A9F48E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7C2C-82B5-498D-BA35-67650D086F9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7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70"/>
            </a:lvl1pPr>
            <a:lvl2pPr marL="323850" indent="0">
              <a:buNone/>
              <a:defRPr sz="1985"/>
            </a:lvl2pPr>
            <a:lvl3pPr marL="648335" indent="0">
              <a:buNone/>
              <a:defRPr sz="1700"/>
            </a:lvl3pPr>
            <a:lvl4pPr marL="972185" indent="0">
              <a:buNone/>
              <a:defRPr sz="1415"/>
            </a:lvl4pPr>
            <a:lvl5pPr marL="1296035" indent="0">
              <a:buNone/>
              <a:defRPr sz="1415"/>
            </a:lvl5pPr>
            <a:lvl6pPr marL="1619885" indent="0">
              <a:buNone/>
              <a:defRPr sz="1415"/>
            </a:lvl6pPr>
            <a:lvl7pPr marL="1944370" indent="0">
              <a:buNone/>
              <a:defRPr sz="1415"/>
            </a:lvl7pPr>
            <a:lvl8pPr marL="2268220" indent="0">
              <a:buNone/>
              <a:defRPr sz="1415"/>
            </a:lvl8pPr>
            <a:lvl9pPr marL="2592070" indent="0">
              <a:buNone/>
              <a:defRPr sz="141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5"/>
            </a:lvl1pPr>
            <a:lvl2pPr marL="323850" indent="0">
              <a:buNone/>
              <a:defRPr sz="990"/>
            </a:lvl2pPr>
            <a:lvl3pPr marL="648335" indent="0">
              <a:buNone/>
              <a:defRPr sz="850"/>
            </a:lvl3pPr>
            <a:lvl4pPr marL="972185" indent="0">
              <a:buNone/>
              <a:defRPr sz="710"/>
            </a:lvl4pPr>
            <a:lvl5pPr marL="1296035" indent="0">
              <a:buNone/>
              <a:defRPr sz="710"/>
            </a:lvl5pPr>
            <a:lvl6pPr marL="1619885" indent="0">
              <a:buNone/>
              <a:defRPr sz="710"/>
            </a:lvl6pPr>
            <a:lvl7pPr marL="1944370" indent="0">
              <a:buNone/>
              <a:defRPr sz="710"/>
            </a:lvl7pPr>
            <a:lvl8pPr marL="2268220" indent="0">
              <a:buNone/>
              <a:defRPr sz="710"/>
            </a:lvl8pPr>
            <a:lvl9pPr marL="2592070" indent="0">
              <a:buNone/>
              <a:defRPr sz="710"/>
            </a:lvl9pPr>
          </a:lstStyle>
          <a:p>
            <a:pPr lvl="0"/>
            <a:r>
              <a:rPr lang="es-ES"/>
              <a:t>Editar el estilo de texto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017E-6E11-4C68-91E2-781B5A9F48E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7C2C-82B5-498D-BA35-67650D086F9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D017E-6E11-4C68-91E2-781B5A9F48E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07C2C-82B5-498D-BA35-67650D086F91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48335" rtl="0" eaLnBrk="1" latinLnBrk="0" hangingPunct="1">
        <a:lnSpc>
          <a:spcPct val="90000"/>
        </a:lnSpc>
        <a:spcBef>
          <a:spcPct val="0"/>
        </a:spcBef>
        <a:buNone/>
        <a:defRPr sz="3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925" indent="-161925" algn="l" defTabSz="648335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485775" indent="-161925" algn="l" defTabSz="648335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10260" indent="-161925" algn="l" defTabSz="648335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15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indent="-161925" algn="l" defTabSz="648335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457960" indent="-161925" algn="l" defTabSz="648335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781810" indent="-161925" algn="l" defTabSz="648335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2106295" indent="-161925" algn="l" defTabSz="648335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430145" indent="-161925" algn="l" defTabSz="648335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753995" indent="-161925" algn="l" defTabSz="648335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335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1pPr>
      <a:lvl2pPr marL="323850" algn="l" defTabSz="648335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2pPr>
      <a:lvl3pPr marL="648335" algn="l" defTabSz="648335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972185" algn="l" defTabSz="648335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296035" algn="l" defTabSz="648335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619885" algn="l" defTabSz="648335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1944370" algn="l" defTabSz="648335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268220" algn="l" defTabSz="648335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592070" algn="l" defTabSz="648335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80175" cy="648017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00634" y="1672389"/>
            <a:ext cx="5678905" cy="2183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altLang="es-ES" sz="2800" b="1" dirty="0">
                <a:solidFill>
                  <a:srgbClr val="BE1522"/>
                </a:solidFill>
              </a:rPr>
              <a:t>MEMORIA ANUAL RENDICIÓN DE CUENTAS AL CIUDADANO</a:t>
            </a:r>
            <a:r>
              <a:rPr lang="es-ES" sz="2800" b="1" dirty="0">
                <a:solidFill>
                  <a:srgbClr val="BE1522"/>
                </a:solidFill>
              </a:rPr>
              <a:t> </a:t>
            </a:r>
            <a:endParaRPr lang="es-ES" sz="2800" b="1" dirty="0">
              <a:solidFill>
                <a:srgbClr val="BE1522"/>
              </a:solidFill>
            </a:endParaRPr>
          </a:p>
          <a:p>
            <a:pPr algn="ctr"/>
            <a:endParaRPr lang="es-ES" sz="1600" b="1" dirty="0">
              <a:solidFill>
                <a:srgbClr val="BE1522"/>
              </a:solidFill>
            </a:endParaRPr>
          </a:p>
          <a:p>
            <a:pPr algn="ctr"/>
            <a:r>
              <a:rPr lang="es-MX" altLang="es-PY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FONDEC</a:t>
            </a:r>
            <a:endParaRPr lang="es-PY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s-PY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807595" y="5892163"/>
            <a:ext cx="3465128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Y" sz="1200" b="1" i="1" dirty="0">
                <a:solidFill>
                  <a:srgbClr val="2535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as.</a:t>
            </a:r>
            <a:endParaRPr lang="es-PY" sz="1200" b="1" i="1" dirty="0">
              <a:solidFill>
                <a:srgbClr val="2535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80175" cy="648017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00634" y="1672389"/>
            <a:ext cx="5678905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altLang="es-ES" sz="2800" b="1" dirty="0">
                <a:solidFill>
                  <a:srgbClr val="BE1522"/>
                </a:solidFill>
              </a:rPr>
              <a:t>CUMPLIMIENTO DE LA LEY 5282/14. </a:t>
            </a:r>
            <a:r>
              <a:rPr lang="es-ES" sz="2800" b="1" dirty="0">
                <a:solidFill>
                  <a:srgbClr val="BE1522"/>
                </a:solidFill>
              </a:rPr>
              <a:t> </a:t>
            </a:r>
            <a:endParaRPr lang="es-ES" sz="2800" b="1" dirty="0">
              <a:solidFill>
                <a:srgbClr val="BE1522"/>
              </a:solidFill>
            </a:endParaRPr>
          </a:p>
          <a:p>
            <a:pPr algn="ctr"/>
            <a:endParaRPr lang="es-ES" sz="1600" b="1" dirty="0">
              <a:solidFill>
                <a:srgbClr val="BE1522"/>
              </a:solidFill>
            </a:endParaRPr>
          </a:p>
          <a:p>
            <a:pPr algn="ctr"/>
            <a:r>
              <a:rPr lang="es-MX" altLang="es-PY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FONDEC esta al dia con el cumplimiento de la Ley de Transparencia activa la mencionada información se puede encontrar en el siguiente link</a:t>
            </a:r>
            <a:endParaRPr lang="es-MX" altLang="es-PY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MX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https://fondec.gov.py/index.php/transparencia-1/ley-5282</a:t>
            </a:r>
            <a:endParaRPr lang="es-MX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80175" cy="648017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00634" y="1672389"/>
            <a:ext cx="567890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1600" b="1" dirty="0">
              <a:solidFill>
                <a:srgbClr val="BE1522"/>
              </a:solidFill>
            </a:endParaRPr>
          </a:p>
          <a:p>
            <a:pPr algn="ctr"/>
            <a:r>
              <a:rPr lang="es-MX" altLang="es-PY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FONDEC</a:t>
            </a:r>
            <a:endParaRPr lang="es-MX" altLang="es-PY" sz="32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MX" altLang="es-PY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MISIÓN </a:t>
            </a:r>
            <a:endParaRPr lang="es-MX" altLang="es-PY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MX" altLang="es-PY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Promover y financiar actividades culturales privadas en todo el territorio nacional.</a:t>
            </a:r>
            <a:endParaRPr lang="es-MX" altLang="es-PY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MX" altLang="es-PY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MX" altLang="es-PY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Oipytyvõ ha ovirume´ẽva tetã tuichakue javeve opaite tapicha rembiapo arandupy reheguáva ojeikuaauka hag̃ua.</a:t>
            </a:r>
            <a:endParaRPr lang="es-MX" altLang="es-PY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PY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s-PY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807595" y="5892163"/>
            <a:ext cx="3465128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Y" sz="1200" b="1" i="1" dirty="0">
                <a:solidFill>
                  <a:srgbClr val="2535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as.</a:t>
            </a:r>
            <a:endParaRPr lang="es-PY" sz="1200" b="1" i="1" dirty="0">
              <a:solidFill>
                <a:srgbClr val="2535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80175" cy="648017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00634" y="1672389"/>
            <a:ext cx="5678905" cy="476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1600" b="1" dirty="0">
              <a:solidFill>
                <a:srgbClr val="BE1522"/>
              </a:solidFill>
            </a:endParaRPr>
          </a:p>
          <a:p>
            <a:pPr algn="ctr"/>
            <a:r>
              <a:rPr lang="es-MX" altLang="es-PY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FONDEC</a:t>
            </a:r>
            <a:endParaRPr lang="es-MX" altLang="es-PY" sz="32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MX" altLang="es-PY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VISIÓN</a:t>
            </a:r>
            <a:endParaRPr lang="es-MX" altLang="es-PY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MX" altLang="es-PY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 una Institución transparente en la administración de fondos para impulsar las actividades culturales de forma inclusiva consolidando la identidad paraguaya.</a:t>
            </a:r>
            <a:endParaRPr lang="es-MX" altLang="es-PY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MX" altLang="es-PY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MX" altLang="es-PY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Tetã remimoĩmby oñangareko añetéva virujeporu oñemboguata hag̃ua tesakã ha ñemboyke´ỹme tembiapoita arandupy reheguáva, Paraguái rekovesã oñemombaretekuévo.</a:t>
            </a:r>
            <a:endParaRPr lang="es-MX" altLang="es-PY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PY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s-PY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807595" y="5892163"/>
            <a:ext cx="3465128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Y" sz="1200" b="1" i="1" dirty="0">
                <a:solidFill>
                  <a:srgbClr val="2535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as.</a:t>
            </a:r>
            <a:endParaRPr lang="es-PY" sz="1200" b="1" i="1" dirty="0">
              <a:solidFill>
                <a:srgbClr val="2535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80175" cy="648017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00634" y="1672389"/>
            <a:ext cx="5678905" cy="4338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altLang="es-ES" sz="2800" b="1" dirty="0">
                <a:solidFill>
                  <a:srgbClr val="BE1522"/>
                </a:solidFill>
              </a:rPr>
              <a:t>RESOLUCIÓN N°16/19 DE CONFORMACIÓN DEL COMITE DE RENDICIÓN DE CUENTAS. </a:t>
            </a:r>
            <a:r>
              <a:rPr lang="es-ES" sz="2800" b="1" dirty="0">
                <a:solidFill>
                  <a:srgbClr val="BE1522"/>
                </a:solidFill>
              </a:rPr>
              <a:t> </a:t>
            </a:r>
            <a:endParaRPr lang="es-ES" sz="2800" b="1" dirty="0">
              <a:solidFill>
                <a:srgbClr val="BE1522"/>
              </a:solidFill>
            </a:endParaRPr>
          </a:p>
          <a:p>
            <a:pPr algn="ctr"/>
            <a:endParaRPr lang="es-ES" sz="1600" b="1" dirty="0">
              <a:solidFill>
                <a:srgbClr val="BE1522"/>
              </a:solidFill>
            </a:endParaRPr>
          </a:p>
          <a:p>
            <a:pPr algn="ctr"/>
            <a:r>
              <a:rPr lang="es-MX" altLang="es-PY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FONDEC dentro de lo dispuesto en el Decreto N° 2991 de fecha 6 de diciembre del 2019 ha conformado su Comite de Rendición de Cuentas al Ciudadano el cual esta compuesto por las siguientes dependencias: </a:t>
            </a:r>
            <a:endParaRPr lang="es-MX" altLang="es-PY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s-MX" altLang="es-PY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altLang="es-PY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UTA-ASESORIA JURIDICA-AUDITORIA INTERNA-DIRECCIÓN ADMINISTRATIVA FINANCIERA-DIRECCIÓN DE PLANIFICACIÓN-DIRECCIÓN DE PROYECTOS CULTURALES-DIRECCIÓN EJECUTIVA.</a:t>
            </a:r>
            <a:endParaRPr lang="es-PY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s-PY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807595" y="5892163"/>
            <a:ext cx="3465128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s-PY" sz="1200" b="1" i="1" dirty="0">
              <a:solidFill>
                <a:srgbClr val="2535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80175" cy="648017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00634" y="1672389"/>
            <a:ext cx="5678905" cy="3384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altLang="es-ES" sz="2800" b="1" dirty="0">
                <a:solidFill>
                  <a:srgbClr val="BE1522"/>
                </a:solidFill>
              </a:rPr>
              <a:t>FIRMA DEL CONVENIO MARCO DE COOPERACIÓN INTERISTITUCIONAL REALIZADO ENTRE EL FONDEC Y LA SENAC. </a:t>
            </a:r>
            <a:r>
              <a:rPr lang="es-ES" sz="2800" b="1" dirty="0">
                <a:solidFill>
                  <a:srgbClr val="BE1522"/>
                </a:solidFill>
              </a:rPr>
              <a:t> </a:t>
            </a:r>
            <a:endParaRPr lang="es-ES" sz="2800" b="1" dirty="0">
              <a:solidFill>
                <a:srgbClr val="BE1522"/>
              </a:solidFill>
            </a:endParaRPr>
          </a:p>
          <a:p>
            <a:pPr algn="ctr"/>
            <a:endParaRPr lang="es-ES" sz="1600" b="1" dirty="0">
              <a:solidFill>
                <a:srgbClr val="BE1522"/>
              </a:solidFill>
            </a:endParaRPr>
          </a:p>
          <a:p>
            <a:pPr algn="ctr"/>
            <a:r>
              <a:rPr lang="es-MX" altLang="es-PY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FONDEC </a:t>
            </a: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el fin de fortalecer la Transparencia Institucional y la lucha contra la Corrupción ha suscripto un Convenio con la Secretaria Nacional Anticorrupción el 19 de marzo del 2020.</a:t>
            </a:r>
            <a:endParaRPr lang="es-MX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MX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https://fondec.gov.py/index.php/noticias/firma-de-convenio-fondec-senac</a:t>
            </a:r>
            <a:endParaRPr lang="es-MX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80175" cy="648017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00634" y="1672389"/>
            <a:ext cx="5678905" cy="2614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altLang="es-ES" sz="2800" b="1" dirty="0">
                <a:solidFill>
                  <a:srgbClr val="BE1522"/>
                </a:solidFill>
              </a:rPr>
              <a:t>RESOLUCIÓN POR LA CUAL SE APRUEBA EL PLAN DE RENDICIÓN DE CUENTAS AL CIUDADANO CORRESPONDIENTE AL AÑO 2021. </a:t>
            </a:r>
            <a:r>
              <a:rPr lang="es-ES" sz="2800" b="1" dirty="0">
                <a:solidFill>
                  <a:srgbClr val="BE1522"/>
                </a:solidFill>
              </a:rPr>
              <a:t> </a:t>
            </a:r>
            <a:endParaRPr lang="es-ES" sz="2800" b="1" dirty="0">
              <a:solidFill>
                <a:srgbClr val="BE1522"/>
              </a:solidFill>
            </a:endParaRPr>
          </a:p>
          <a:p>
            <a:pPr algn="ctr"/>
            <a:endParaRPr lang="es-ES" sz="1600" b="1" dirty="0">
              <a:solidFill>
                <a:srgbClr val="BE1522"/>
              </a:solidFill>
            </a:endParaRPr>
          </a:p>
          <a:p>
            <a:pPr algn="ctr"/>
            <a:r>
              <a:rPr lang="es-MX" altLang="es-PY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FONDEC ha aprobado por Resolución N° 82A/2020 el POA DE RENDICIÓN DE CUENTAS AL CIUDADANO</a:t>
            </a:r>
            <a:endParaRPr lang="es-MX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80175" cy="648017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00634" y="1672389"/>
            <a:ext cx="567890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altLang="es-ES" sz="2800" b="1" dirty="0">
                <a:solidFill>
                  <a:srgbClr val="BE1522"/>
                </a:solidFill>
              </a:rPr>
              <a:t>EL FONDEC HA PRESENTADO CORRECTAMENTE LOS INFORMES . </a:t>
            </a:r>
            <a:r>
              <a:rPr lang="es-ES" sz="2800" b="1" dirty="0">
                <a:solidFill>
                  <a:srgbClr val="BE1522"/>
                </a:solidFill>
              </a:rPr>
              <a:t> </a:t>
            </a:r>
            <a:endParaRPr lang="es-ES" sz="2800" b="1" dirty="0">
              <a:solidFill>
                <a:srgbClr val="BE1522"/>
              </a:solidFill>
            </a:endParaRPr>
          </a:p>
          <a:p>
            <a:pPr algn="ctr"/>
            <a:endParaRPr lang="es-ES" sz="1600" b="1" dirty="0">
              <a:solidFill>
                <a:srgbClr val="BE1522"/>
              </a:solidFill>
            </a:endParaRPr>
          </a:p>
          <a:p>
            <a:pPr algn="ctr"/>
            <a:r>
              <a:rPr lang="es-MX" altLang="es-PY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FONDEC ha aprobado por Resolución N° 82A/2020 el POA DE RENDICIÓN DE CUENTAS AL CIUDADANO</a:t>
            </a:r>
            <a:endParaRPr lang="es-MX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80175" cy="648017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00634" y="1672389"/>
            <a:ext cx="5678905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altLang="es-ES" sz="2800" b="1" dirty="0">
                <a:solidFill>
                  <a:srgbClr val="BE1522"/>
                </a:solidFill>
              </a:rPr>
              <a:t>RESOLUCIÓN SENAC N° 88/2020. </a:t>
            </a:r>
            <a:r>
              <a:rPr lang="es-ES" sz="2800" b="1" dirty="0">
                <a:solidFill>
                  <a:srgbClr val="BE1522"/>
                </a:solidFill>
              </a:rPr>
              <a:t> </a:t>
            </a:r>
            <a:endParaRPr lang="es-ES" sz="2800" b="1" dirty="0">
              <a:solidFill>
                <a:srgbClr val="BE1522"/>
              </a:solidFill>
            </a:endParaRPr>
          </a:p>
          <a:p>
            <a:pPr algn="ctr"/>
            <a:endParaRPr lang="es-MX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FONDEC ha cumplido con lo dispuesto en la Resolución N° 88/2020 presentando correctamente los informes solicitados, de la misma forma el Fondo Nacional de la Cultura y las Artes cuenta con un acceso directo en la pantalla principal donde se puede acceder a los informes mencionados.</a:t>
            </a:r>
            <a:endParaRPr lang="es-MX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Imagen 1" descr="rendicion-al-ciudadan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175" y="4309745"/>
            <a:ext cx="3214370" cy="133096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80175" cy="648017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00634" y="1605079"/>
            <a:ext cx="5678905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altLang="es-ES" sz="2800" b="1" dirty="0">
                <a:solidFill>
                  <a:srgbClr val="BE1522"/>
                </a:solidFill>
              </a:rPr>
              <a:t>CUMPLIMIENTO DE LA LEY 5189/14. </a:t>
            </a:r>
            <a:r>
              <a:rPr lang="es-ES" sz="2800" b="1" dirty="0">
                <a:solidFill>
                  <a:srgbClr val="BE1522"/>
                </a:solidFill>
              </a:rPr>
              <a:t> </a:t>
            </a:r>
            <a:endParaRPr lang="es-ES" sz="2800" b="1" dirty="0">
              <a:solidFill>
                <a:srgbClr val="BE1522"/>
              </a:solidFill>
            </a:endParaRPr>
          </a:p>
          <a:p>
            <a:pPr algn="ctr"/>
            <a:endParaRPr lang="es-ES" sz="1600" b="1" dirty="0">
              <a:solidFill>
                <a:srgbClr val="BE1522"/>
              </a:solidFill>
            </a:endParaRPr>
          </a:p>
          <a:p>
            <a:pPr algn="ctr"/>
            <a:r>
              <a:rPr lang="es-MX" altLang="es-PY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FONDEC ha cumplido con el 100% de la normativa mencionada encontrandose disponible la información minima necesaria en la web Institucional.</a:t>
            </a:r>
            <a:endParaRPr lang="es-MX" altLang="es-PY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MX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https://fondec.gov.py/index.php/transparencia</a:t>
            </a:r>
            <a:endParaRPr lang="es-MX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2501</Words>
  <Application>WPS Presentation</Application>
  <PresentationFormat>Personalizado</PresentationFormat>
  <Paragraphs>61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30" baseType="lpstr">
      <vt:lpstr>Arial</vt:lpstr>
      <vt:lpstr>SimSun</vt:lpstr>
      <vt:lpstr>Wingdings</vt:lpstr>
      <vt:lpstr>MoolBoran</vt:lpstr>
      <vt:lpstr>Verdana</vt:lpstr>
      <vt:lpstr>Myriad Arabic</vt:lpstr>
      <vt:lpstr>Microsoft Himalaya</vt:lpstr>
      <vt:lpstr>Aharoni</vt:lpstr>
      <vt:lpstr>Yu Gothic UI Semibold</vt:lpstr>
      <vt:lpstr>Cambria</vt:lpstr>
      <vt:lpstr>Times New Roman</vt:lpstr>
      <vt:lpstr>Calibri</vt:lpstr>
      <vt:lpstr>Microsoft YaHei</vt:lpstr>
      <vt:lpstr/>
      <vt:lpstr>Arial Unicode MS</vt:lpstr>
      <vt:lpstr>Calibri Light</vt:lpstr>
      <vt:lpstr>JasmineUPC</vt:lpstr>
      <vt:lpstr>Microsoft Sans Serif</vt:lpstr>
      <vt:lpstr>Segoe Print</vt:lpstr>
      <vt:lpstr>Tema de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google1600263989</cp:lastModifiedBy>
  <cp:revision>43</cp:revision>
  <dcterms:created xsi:type="dcterms:W3CDTF">2020-05-27T12:15:00Z</dcterms:created>
  <dcterms:modified xsi:type="dcterms:W3CDTF">2021-01-12T02:44:19Z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2058-11.2.0.9747</vt:lpwstr>
  </property>
</Properties>
</file>